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2" r:id="rId4"/>
    <p:sldId id="259" r:id="rId5"/>
    <p:sldId id="260" r:id="rId6"/>
    <p:sldId id="262" r:id="rId7"/>
    <p:sldId id="263" r:id="rId8"/>
    <p:sldId id="265" r:id="rId9"/>
    <p:sldId id="267" r:id="rId10"/>
    <p:sldId id="266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rgbClr val="FF00FF"/>
                </a:solidFill>
                <a:latin typeface="+mn-lt"/>
                <a:ea typeface="+mn-ea"/>
                <a:cs typeface="+mn-cs"/>
              </a:defRPr>
            </a:pPr>
            <a:r>
              <a:rPr lang="cs-CZ">
                <a:solidFill>
                  <a:srgbClr val="FF00FF"/>
                </a:solidFill>
              </a:rPr>
              <a:t>Celkový počet žáků v ZŠ Vrané (k 30.9.2020)</a:t>
            </a:r>
          </a:p>
        </c:rich>
      </c:tx>
      <c:layout>
        <c:manualLayout>
          <c:xMode val="edge"/>
          <c:yMode val="edge"/>
          <c:x val="0.21388367322959143"/>
          <c:y val="1.2458862862255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rgbClr val="FF00FF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0430397694788112E-2"/>
          <c:y val="0.14354065186340115"/>
          <c:w val="0.90842975595938003"/>
          <c:h val="0.78360445328949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Celkový počet žáků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m/d/yyyy</c:formatCode>
                <c:ptCount val="10"/>
                <c:pt idx="0">
                  <c:v>44104</c:v>
                </c:pt>
                <c:pt idx="1">
                  <c:v>43738</c:v>
                </c:pt>
                <c:pt idx="2">
                  <c:v>43373</c:v>
                </c:pt>
                <c:pt idx="3">
                  <c:v>43008</c:v>
                </c:pt>
                <c:pt idx="4">
                  <c:v>42643</c:v>
                </c:pt>
                <c:pt idx="5">
                  <c:v>42277</c:v>
                </c:pt>
                <c:pt idx="6">
                  <c:v>41912</c:v>
                </c:pt>
                <c:pt idx="7">
                  <c:v>41547</c:v>
                </c:pt>
                <c:pt idx="8">
                  <c:v>41182</c:v>
                </c:pt>
                <c:pt idx="9">
                  <c:v>40816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425</c:v>
                </c:pt>
                <c:pt idx="1">
                  <c:v>421</c:v>
                </c:pt>
                <c:pt idx="2">
                  <c:v>414</c:v>
                </c:pt>
                <c:pt idx="3">
                  <c:v>372</c:v>
                </c:pt>
                <c:pt idx="4">
                  <c:v>349</c:v>
                </c:pt>
                <c:pt idx="5">
                  <c:v>307</c:v>
                </c:pt>
                <c:pt idx="6">
                  <c:v>282</c:v>
                </c:pt>
                <c:pt idx="7">
                  <c:v>250</c:v>
                </c:pt>
                <c:pt idx="8">
                  <c:v>188</c:v>
                </c:pt>
                <c:pt idx="9">
                  <c:v>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546-4B0F-B42A-FBC26D6786D5}"/>
            </c:ext>
          </c:extLst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m/d/yyyy</c:formatCode>
                <c:ptCount val="10"/>
                <c:pt idx="0">
                  <c:v>44104</c:v>
                </c:pt>
                <c:pt idx="1">
                  <c:v>43738</c:v>
                </c:pt>
                <c:pt idx="2">
                  <c:v>43373</c:v>
                </c:pt>
                <c:pt idx="3">
                  <c:v>43008</c:v>
                </c:pt>
                <c:pt idx="4">
                  <c:v>42643</c:v>
                </c:pt>
                <c:pt idx="5">
                  <c:v>42277</c:v>
                </c:pt>
                <c:pt idx="6">
                  <c:v>41912</c:v>
                </c:pt>
                <c:pt idx="7">
                  <c:v>41547</c:v>
                </c:pt>
                <c:pt idx="8">
                  <c:v>41182</c:v>
                </c:pt>
                <c:pt idx="9">
                  <c:v>40816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D546-4B0F-B42A-FBC26D6786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-1569513648"/>
        <c:axId val="-1569514192"/>
      </c:barChart>
      <c:dateAx>
        <c:axId val="-1569513648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569514192"/>
        <c:crosses val="autoZero"/>
        <c:auto val="1"/>
        <c:lblOffset val="100"/>
        <c:baseTimeUnit val="years"/>
      </c:dateAx>
      <c:valAx>
        <c:axId val="-156951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1569513648"/>
        <c:crosses val="autoZero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 b="1"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0.36963</cdr:x>
      <cdr:y>0.82812</cdr:y>
    </cdr:from>
    <cdr:to>
      <cdr:x>0.47552</cdr:x>
      <cdr:y>0.99375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91774" y="4572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0.89411</cdr:x>
      <cdr:y>0.86447</cdr:y>
    </cdr:from>
    <cdr:to>
      <cdr:x>1</cdr:x>
      <cdr:y>0.99375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9070404" y="5287188"/>
          <a:ext cx="1074260" cy="790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dirty="0" smtClean="0"/>
            <a:t>           </a:t>
          </a:r>
          <a:r>
            <a:rPr lang="cs-CZ" sz="1800" b="1" dirty="0" smtClean="0">
              <a:solidFill>
                <a:srgbClr val="FFFF00"/>
              </a:solidFill>
            </a:rPr>
            <a:t>19</a:t>
          </a:r>
          <a:endParaRPr lang="cs-CZ" sz="18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0.83217</cdr:x>
      <cdr:y>0.83438</cdr:y>
    </cdr:from>
    <cdr:to>
      <cdr:x>0.93806</cdr:x>
      <cdr:y>1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7185804" y="48998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0.84915</cdr:x>
      <cdr:y>0.83438</cdr:y>
    </cdr:from>
    <cdr:to>
      <cdr:x>0.95505</cdr:x>
      <cdr:y>1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7332454" y="479628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0.73926</cdr:x>
      <cdr:y>0.83438</cdr:y>
    </cdr:from>
    <cdr:to>
      <cdr:x>0.84515</cdr:x>
      <cdr:y>1</cdr:y>
    </cdr:to>
    <cdr:sp macro="" textlink="">
      <cdr:nvSpPr>
        <cdr:cNvPr id="6" name="TextovéPole 5"/>
        <cdr:cNvSpPr txBox="1"/>
      </cdr:nvSpPr>
      <cdr:spPr>
        <a:xfrm xmlns:a="http://schemas.openxmlformats.org/drawingml/2006/main">
          <a:off x="6383548" y="474884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0.76871</cdr:x>
      <cdr:y>0.85049</cdr:y>
    </cdr:from>
    <cdr:to>
      <cdr:x>0.85884</cdr:x>
      <cdr:y>1</cdr:y>
    </cdr:to>
    <cdr:sp macro="" textlink="">
      <cdr:nvSpPr>
        <cdr:cNvPr id="7" name="TextovéPole 6"/>
        <cdr:cNvSpPr txBox="1"/>
      </cdr:nvSpPr>
      <cdr:spPr>
        <a:xfrm xmlns:a="http://schemas.openxmlformats.org/drawingml/2006/main">
          <a:off x="7798278" y="54734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0.65646</cdr:x>
      <cdr:y>0.85049</cdr:y>
    </cdr:from>
    <cdr:to>
      <cdr:x>0.73044</cdr:x>
      <cdr:y>1</cdr:y>
    </cdr:to>
    <cdr:sp macro="" textlink="">
      <cdr:nvSpPr>
        <cdr:cNvPr id="8" name="TextovéPole 7"/>
        <cdr:cNvSpPr txBox="1"/>
      </cdr:nvSpPr>
      <cdr:spPr>
        <a:xfrm xmlns:a="http://schemas.openxmlformats.org/drawingml/2006/main">
          <a:off x="6659593" y="5201728"/>
          <a:ext cx="75049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0.68707</cdr:x>
      <cdr:y>0.85049</cdr:y>
    </cdr:from>
    <cdr:to>
      <cdr:x>0.77721</cdr:x>
      <cdr:y>1</cdr:y>
    </cdr:to>
    <cdr:sp macro="" textlink="">
      <cdr:nvSpPr>
        <cdr:cNvPr id="9" name="TextovéPole 8"/>
        <cdr:cNvSpPr txBox="1"/>
      </cdr:nvSpPr>
      <cdr:spPr>
        <a:xfrm xmlns:a="http://schemas.openxmlformats.org/drawingml/2006/main">
          <a:off x="6970142" y="52887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0.40051</cdr:x>
      <cdr:y>0.85049</cdr:y>
    </cdr:from>
    <cdr:to>
      <cdr:x>0.49065</cdr:x>
      <cdr:y>1</cdr:y>
    </cdr:to>
    <cdr:sp macro="" textlink="">
      <cdr:nvSpPr>
        <cdr:cNvPr id="10" name="TextovéPole 9"/>
        <cdr:cNvSpPr txBox="1"/>
      </cdr:nvSpPr>
      <cdr:spPr>
        <a:xfrm xmlns:a="http://schemas.openxmlformats.org/drawingml/2006/main">
          <a:off x="4063041" y="540013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0.31293</cdr:x>
      <cdr:y>0.85049</cdr:y>
    </cdr:from>
    <cdr:to>
      <cdr:x>0.40306</cdr:x>
      <cdr:y>1</cdr:y>
    </cdr:to>
    <cdr:sp macro="" textlink="">
      <cdr:nvSpPr>
        <cdr:cNvPr id="11" name="TextovéPole 10"/>
        <cdr:cNvSpPr txBox="1"/>
      </cdr:nvSpPr>
      <cdr:spPr>
        <a:xfrm xmlns:a="http://schemas.openxmlformats.org/drawingml/2006/main">
          <a:off x="3174520" y="536562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0.23129</cdr:x>
      <cdr:y>0.85049</cdr:y>
    </cdr:from>
    <cdr:to>
      <cdr:x>0.32143</cdr:x>
      <cdr:y>1</cdr:y>
    </cdr:to>
    <cdr:sp macro="" textlink="">
      <cdr:nvSpPr>
        <cdr:cNvPr id="12" name="TextovéPole 11"/>
        <cdr:cNvSpPr txBox="1"/>
      </cdr:nvSpPr>
      <cdr:spPr>
        <a:xfrm xmlns:a="http://schemas.openxmlformats.org/drawingml/2006/main">
          <a:off x="2346384" y="54734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ctrTitle" idx="4294967295"/>
          </p:nvPr>
        </p:nvSpPr>
        <p:spPr>
          <a:xfrm>
            <a:off x="681486" y="-1613140"/>
            <a:ext cx="10791645" cy="7617065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effectLst/>
              </a:rPr>
              <a:t>    zabezpečení školního roku 2021/2022</a:t>
            </a:r>
            <a:br>
              <a:rPr lang="cs-CZ" sz="2800" dirty="0" smtClean="0">
                <a:effectLst/>
              </a:rPr>
            </a:br>
            <a:r>
              <a:rPr lang="cs-CZ" sz="2800" dirty="0" smtClean="0">
                <a:effectLst/>
              </a:rPr>
              <a:t>                             </a:t>
            </a:r>
            <a:br>
              <a:rPr lang="cs-CZ" sz="2800" dirty="0" smtClean="0">
                <a:effectLst/>
              </a:rPr>
            </a:br>
            <a:r>
              <a:rPr lang="cs-CZ" sz="2800" dirty="0">
                <a:effectLst/>
              </a:rPr>
              <a:t> </a:t>
            </a:r>
            <a:r>
              <a:rPr lang="cs-CZ" sz="2800" dirty="0" smtClean="0">
                <a:effectLst/>
              </a:rPr>
              <a:t>   kapacita </a:t>
            </a:r>
            <a:r>
              <a:rPr lang="cs-CZ" sz="2800" dirty="0">
                <a:effectLst/>
              </a:rPr>
              <a:t>školy </a:t>
            </a:r>
            <a:r>
              <a:rPr lang="cs-CZ" sz="2800" dirty="0" smtClean="0">
                <a:effectLst/>
              </a:rPr>
              <a:t/>
            </a:r>
            <a:br>
              <a:rPr lang="cs-CZ" sz="2800" dirty="0" smtClean="0">
                <a:effectLst/>
              </a:rPr>
            </a:br>
            <a:r>
              <a:rPr lang="cs-CZ" sz="2800" dirty="0" smtClean="0">
                <a:effectLst/>
              </a:rPr>
              <a:t/>
            </a:r>
            <a:br>
              <a:rPr lang="cs-CZ" sz="2800" dirty="0" smtClean="0">
                <a:effectLst/>
              </a:rPr>
            </a:br>
            <a:r>
              <a:rPr lang="cs-CZ" sz="2800" dirty="0" smtClean="0">
                <a:effectLst/>
              </a:rPr>
              <a:t>    možnosti</a:t>
            </a:r>
            <a:r>
              <a:rPr lang="cs-CZ" sz="2800" dirty="0">
                <a:effectLst/>
              </a:rPr>
              <a:t> </a:t>
            </a:r>
            <a:r>
              <a:rPr lang="cs-CZ" sz="2800" dirty="0" smtClean="0">
                <a:effectLst/>
              </a:rPr>
              <a:t>ŠKOLY PŘI naplňování ŠVP  </a:t>
            </a:r>
            <a:r>
              <a:rPr lang="cs-CZ" sz="2800" dirty="0">
                <a:effectLst/>
              </a:rPr>
              <a:t/>
            </a:r>
            <a:br>
              <a:rPr lang="cs-CZ" sz="2800" dirty="0">
                <a:effectLst/>
              </a:rPr>
            </a:br>
            <a:r>
              <a:rPr lang="cs-CZ" sz="2800" dirty="0" smtClean="0">
                <a:effectLst/>
              </a:rPr>
              <a:t>    </a:t>
            </a:r>
            <a:r>
              <a:rPr lang="cs-CZ" sz="2000" b="0" dirty="0" smtClean="0">
                <a:effectLst/>
              </a:rPr>
              <a:t>(Školního </a:t>
            </a:r>
            <a:r>
              <a:rPr lang="cs-CZ" sz="2000" b="0" dirty="0">
                <a:effectLst/>
              </a:rPr>
              <a:t>vzdělávacího </a:t>
            </a:r>
            <a:r>
              <a:rPr lang="cs-CZ" sz="2000" b="0" dirty="0" smtClean="0">
                <a:effectLst/>
              </a:rPr>
              <a:t>programu</a:t>
            </a:r>
            <a:r>
              <a:rPr lang="cs-CZ" sz="3200" b="0" dirty="0" smtClean="0">
                <a:effectLst/>
              </a:rPr>
              <a:t>)</a:t>
            </a:r>
            <a:endParaRPr lang="cs-CZ" sz="3200" b="0" dirty="0"/>
          </a:p>
        </p:txBody>
      </p:sp>
      <p:pic>
        <p:nvPicPr>
          <p:cNvPr id="6" name="obrázek 1" descr="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99" y="4321961"/>
            <a:ext cx="13716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72" y="3424687"/>
            <a:ext cx="5696441" cy="32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7419" y="-94891"/>
            <a:ext cx="11248845" cy="13157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Nový </a:t>
            </a:r>
            <a:r>
              <a:rPr lang="cs-CZ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školní rok 2021/2022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V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roce 2021 očekává ZŠ Vrané nad Vltavou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34 ?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předškoláků + 4 OŠD (odkladů školní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docházky)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Obec Březová – Oleško má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dětí do 1. třídy.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Obec Zvole má 26 žáků do 6. třídy. </a:t>
            </a:r>
            <a:endParaRPr lang="cs-CZ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2020 - zrušena spádovost (Usnesením zastupitelstva)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2021 - </a:t>
            </a:r>
            <a:r>
              <a:rPr lang="cs-CZ" sz="20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Dohoda mezi obcemi o zajištění povinné školní docházky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(obec Vrané se zavazuje umožnit plnění  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povinné školní docházky v ZŠ Vrané, vydává pokyn ŘŠ, aby postupoval v souladu s dohodou… 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cs-CZ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Závěr:</a:t>
            </a:r>
          </a:p>
          <a:p>
            <a:pPr>
              <a:lnSpc>
                <a:spcPct val="150000"/>
              </a:lnSpc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Dohodou o zajištění povinné školní docházky se kvůli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nedostatečným prostorovým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podmínkám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významně </a:t>
            </a:r>
            <a:r>
              <a:rPr lang="cs-CZ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zhorší kvalita a bezpečnost vzdělávání všech současných a nově přijímaných žáků naší školy</a:t>
            </a: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zrušit Dohodu </a:t>
            </a:r>
            <a:r>
              <a:rPr lang="cs-CZ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zajištění povinné školní </a:t>
            </a:r>
            <a:r>
              <a:rPr lang="cs-CZ" sz="20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docházky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Rádi </a:t>
            </a:r>
            <a:r>
              <a:rPr lang="cs-CZ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doplníme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stávající třídy!          2018/2019 – 18 dětí z B-O  + 14 ze Z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2019/2020 -  10 dětí z B-O  + 24 ze Z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2020/2021 -  18 dětí z B-O  +   3 ze Z 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cs-CZ" sz="3200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cs-CZ" dirty="0"/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13F4E783-3E74-405C-BA73-23E19A1781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998311"/>
              </p:ext>
            </p:extLst>
          </p:nvPr>
        </p:nvGraphicFramePr>
        <p:xfrm>
          <a:off x="1061050" y="379563"/>
          <a:ext cx="10144664" cy="611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délník 2"/>
          <p:cNvSpPr/>
          <p:nvPr/>
        </p:nvSpPr>
        <p:spPr>
          <a:xfrm>
            <a:off x="9601200" y="5668356"/>
            <a:ext cx="543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 </a:t>
            </a:r>
            <a:r>
              <a:rPr lang="cs-CZ" b="1" dirty="0">
                <a:solidFill>
                  <a:srgbClr val="FFFF00"/>
                </a:solidFill>
              </a:rPr>
              <a:t>19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680615" y="566835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18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760030" y="566835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17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28376" y="5668356"/>
            <a:ext cx="58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rgbClr val="FFFF00"/>
                </a:solidFill>
              </a:rPr>
              <a:t>17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938150" y="5668356"/>
            <a:ext cx="478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16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4966458" y="566835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15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067740" y="566835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14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143954" y="566835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885871" y="457200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19 počet tříd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0385" y="100642"/>
            <a:ext cx="12111487" cy="132632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  <a:effectLst/>
              </a:rPr>
              <a:t>VÝVOJ (2012-2021) Počtu </a:t>
            </a:r>
            <a:r>
              <a:rPr lang="cs-CZ" dirty="0">
                <a:solidFill>
                  <a:srgbClr val="FFFF00"/>
                </a:solidFill>
                <a:effectLst/>
              </a:rPr>
              <a:t>žáků z obcí Zvole a </a:t>
            </a:r>
            <a:r>
              <a:rPr lang="cs-CZ" dirty="0" smtClean="0">
                <a:solidFill>
                  <a:srgbClr val="FFFF00"/>
                </a:solidFill>
                <a:effectLst/>
              </a:rPr>
              <a:t/>
            </a:r>
            <a:br>
              <a:rPr lang="cs-CZ" dirty="0" smtClean="0">
                <a:solidFill>
                  <a:srgbClr val="FFFF00"/>
                </a:solidFill>
                <a:effectLst/>
              </a:rPr>
            </a:br>
            <a:r>
              <a:rPr lang="cs-CZ" dirty="0" smtClean="0">
                <a:solidFill>
                  <a:srgbClr val="FFFF00"/>
                </a:solidFill>
                <a:effectLst/>
              </a:rPr>
              <a:t>Březová </a:t>
            </a:r>
            <a:r>
              <a:rPr lang="cs-CZ" dirty="0">
                <a:solidFill>
                  <a:srgbClr val="FFFF00"/>
                </a:solidFill>
                <a:effectLst/>
              </a:rPr>
              <a:t>- Oleško v ZŠ Vrané nad Vltavou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/>
            </a:r>
            <a:br>
              <a:rPr lang="cs-CZ" dirty="0" smtClean="0">
                <a:solidFill>
                  <a:srgbClr val="FFFF00"/>
                </a:solidFill>
              </a:rPr>
            </a:br>
            <a:endParaRPr lang="cs-CZ" dirty="0">
              <a:solidFill>
                <a:srgbClr val="FFFF00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774661"/>
              </p:ext>
            </p:extLst>
          </p:nvPr>
        </p:nvGraphicFramePr>
        <p:xfrm>
          <a:off x="3036498" y="1078299"/>
          <a:ext cx="5469147" cy="536779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75117"/>
                <a:gridCol w="1190446"/>
                <a:gridCol w="1423358"/>
                <a:gridCol w="1380226"/>
              </a:tblGrid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Školní rok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ze Zvole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z Březové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Celkem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2012/2013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10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37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2013/2014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26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46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2014/2015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22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51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2015/2016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48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2016/2017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45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64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2017/2018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51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74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2018/2019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28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65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93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2019/2020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68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103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5367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>
                          <a:effectLst/>
                        </a:rPr>
                        <a:t>2020/2021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39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>
                          <a:effectLst/>
                        </a:rPr>
                        <a:t>86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u="none" strike="noStrike" dirty="0">
                          <a:effectLst/>
                        </a:rPr>
                        <a:t>125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8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72860" y="595223"/>
            <a:ext cx="107140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 </a:t>
            </a:r>
            <a:r>
              <a:rPr lang="cs-CZ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škole: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fyzicky </a:t>
            </a:r>
            <a:r>
              <a:rPr lang="cs-C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19 tříd žáků 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1.-9. ročníku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21 učeben: 18 </a:t>
            </a:r>
            <a:r>
              <a:rPr lang="cs-C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kmenových 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</a:t>
            </a:r>
            <a:r>
              <a:rPr lang="cs-C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odborné 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učebny </a:t>
            </a:r>
            <a:r>
              <a:rPr lang="cs-CZ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(1 slouží jako kmenová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ICT </a:t>
            </a:r>
            <a:r>
              <a:rPr lang="cs-C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počítačovna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učebna </a:t>
            </a:r>
            <a:r>
              <a:rPr lang="cs-CZ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chemie-fyziky </a:t>
            </a:r>
            <a:endParaRPr lang="cs-CZ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jazyková učebna </a:t>
            </a:r>
            <a:r>
              <a:rPr lang="cs-CZ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4,9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7,55m – 37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cs-CZ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898" y="4304740"/>
            <a:ext cx="3591464" cy="22772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2" y="202722"/>
            <a:ext cx="3358551" cy="251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17917" y="431321"/>
            <a:ext cx="1009290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sz="6000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</a:t>
            </a:r>
            <a:endParaRPr lang="cs-CZ" sz="3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Vyhláška </a:t>
            </a:r>
            <a:r>
              <a:rPr lang="cs-CZ" sz="3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410/2005, kterou se stanoví hygienické požadavky na prostory </a:t>
            </a:r>
            <a:r>
              <a:rPr lang="cs-CZ" sz="3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škol</a:t>
            </a:r>
            <a:endParaRPr lang="cs-CZ" sz="3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Podle </a:t>
            </a:r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5 vyhlášky 48/2005 o základním vzdělávání:  </a:t>
            </a:r>
            <a:endParaRPr lang="cs-CZ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 </a:t>
            </a:r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počet žáků ve skupině je 30. </a:t>
            </a:r>
            <a:endParaRPr lang="cs-CZ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</a:t>
            </a:r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výuce cizích jazyků je nejvyšší počet žáků ve skupině </a:t>
            </a:r>
            <a:r>
              <a:rPr lang="cs-CZ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24!</a:t>
            </a: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 </a:t>
            </a:r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počet se snižuje o 1 za každého žáka s přiznaným PO 3. stupně.</a:t>
            </a:r>
          </a:p>
          <a:p>
            <a:pPr>
              <a:spcAft>
                <a:spcPts val="0"/>
              </a:spcAft>
            </a:pP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471" y="0"/>
            <a:ext cx="1116258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Tělesná </a:t>
            </a:r>
            <a:r>
              <a:rPr lang="cs-CZ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výchova  (TV)</a:t>
            </a:r>
            <a:r>
              <a:rPr lang="cs-CZ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nyní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třída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 tělesnou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výchovu od 7 hodin ráno </a:t>
            </a: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třídy mají v totožném čase „nasazený“ tělocvik v rozvrhu „proti sobě“. </a:t>
            </a: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Tzn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jedna třída v sokolovně, druhá venku za každého počasí po celý školní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rok).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TV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pokrývá v tělocvičně bez jediné pauzy 1. - 8. hodinu každý den, </a:t>
            </a: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pátek 0. - 8. hodinu (ještě nikdy tomu v historii školy tak nebylo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cs-C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Příští rok 2021/2022 – o 12 hodin/týdně navíc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(oproti minulému roku i bez obnovení spádovosti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1. stupni navýšení hodin TV </a:t>
            </a:r>
            <a:r>
              <a:rPr lang="cs-CZ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8 hodin/týdně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(4.A,B + 5.A,B)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stupni navýšení hodin TV </a:t>
            </a:r>
            <a:r>
              <a:rPr lang="cs-CZ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cs-C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cs-CZ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hodin/týdně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6.AB d + 2hod, 9.AB d + 2hod) </a:t>
            </a:r>
          </a:p>
          <a:p>
            <a:r>
              <a:rPr lang="cs-C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(Pozn.: na 1.st. 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ejvyšší počet ve skupině 24, na 2.st. nejvyšší počet ve skupině 20 (stanovisko KHS- max.16 žáků)</a:t>
            </a:r>
          </a:p>
          <a:p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Tělesná výchova se tedy bude vyučovat po celý rok v </a:t>
            </a:r>
            <a:r>
              <a:rPr lang="cs-CZ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(6 nových + 1 již z letošního roku) </a:t>
            </a:r>
            <a:r>
              <a:rPr lang="cs-CZ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případech „naproti“ jinému tělocviku ve s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tejný čas! </a:t>
            </a:r>
            <a:endParaRPr lang="cs-CZ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Škola </a:t>
            </a:r>
            <a:r>
              <a:rPr lang="cs-CZ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nemá podmínky k řádné výuce TV, jak je uvedeno i v inspekční zprávě ČŠI. </a:t>
            </a:r>
            <a:r>
              <a:rPr lang="cs-CZ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nejen k výuce TV.</a:t>
            </a:r>
          </a:p>
          <a:p>
            <a:endParaRPr lang="cs-CZ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959" y="224287"/>
            <a:ext cx="4248030" cy="2389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19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8136" y="250166"/>
            <a:ext cx="10653622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Chybějící prostory ve škole: </a:t>
            </a:r>
          </a:p>
          <a:p>
            <a:endParaRPr lang="cs-CZ" sz="2000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Tělocvična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školnímu venkovnímu hřišti škola nemá k dispozici tak, jak je tomu ve vyhlášce,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ani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šatny 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sprchy)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Prostory pro </a:t>
            </a:r>
            <a:r>
              <a:rPr lang="cs-CZ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výuku povinného předmětu </a:t>
            </a:r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pracovní </a:t>
            </a:r>
            <a:r>
              <a:rPr lang="cs-CZ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činnosti: </a:t>
            </a:r>
            <a:endParaRPr lang="cs-CZ" b="1" dirty="0" smtClean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dílny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2022 má být do škol zaveden nový předmět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technika (prostorové požadavky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pracovní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činnosti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4m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žáka)</a:t>
            </a: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 </a:t>
            </a:r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kuchyňku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Od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2023 se navyšuje na ZŠ počet hodin předmětu ICT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Dnes máme ve třídě ICT 24 počítačů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5. tříd nám dorůstají třídy o 27 žácích, v budoucnu bude nutné půlit i je.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Navíc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učebna ICT podléhá přesným prostorovým požadavkům - 2m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žáka (viz zmiňovaná vyhláška).</a:t>
            </a:r>
            <a:r>
              <a:rPr lang="cs-CZ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trike="sngStrik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Prostory pro školní družinu, školní klub  (nyní detašované pracoviště ve Staré škole u kostela)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Prostory pro zázemí AP (asistentů pedagoga – 11 osob)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V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inspekčních zprávách (z roku 2020 i 2014) České školní inspekce (ČŠI) je opakovaně poukazováno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právě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nedostatečné prostorové možnosti školy (tělocvična,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dílny, Školní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klub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prostor určený pro testování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žáků, zaměstnanců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prostor pro izolaci při zjištění pozitivního testu.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trike="sngStrik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trike="sngStrik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14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98739" y="672859"/>
            <a:ext cx="106363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Půda - 2 průchozí třídy</a:t>
            </a:r>
          </a:p>
          <a:p>
            <a:endParaRPr lang="cs-CZ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Navýšení kapacity – ANO  </a:t>
            </a:r>
          </a:p>
          <a:p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(Odchází 36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(15 IV) deváťáků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 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+ 13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(B-O)+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OŠD = 51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předškoláků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Třída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naplňuje do počtu 30 x 19 = 570 na tuto kapacitu bychom měli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být připraveni již nyní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Dohodou navýšení tříd na 21 x 30 = </a:t>
            </a:r>
            <a:r>
              <a:rPr lang="cs-C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 kapacita !!!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čemu tedy půda? 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Dopoledne – dělení tříd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– obě učebny plně využity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! 43 </a:t>
            </a:r>
            <a:r>
              <a:rPr lang="cs-CZ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hodin týdně  nutno umístit navíc! 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Odpoledne -  pro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oddělení školní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družiny a školní klub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(původní záměr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</a:t>
            </a:r>
            <a:r>
              <a:rPr lang="cs-CZ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půdy) </a:t>
            </a:r>
          </a:p>
          <a:p>
            <a:endParaRPr lang="cs-CZ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Společný velký prostor na akce, setkání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562" y="109266"/>
            <a:ext cx="2913034" cy="51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1487" y="198408"/>
            <a:ext cx="10610490" cy="737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164                                       </a:t>
            </a:r>
            <a:r>
              <a:rPr lang="cs-CZ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Školský </a:t>
            </a:r>
            <a:r>
              <a:rPr lang="cs-CZ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zákon</a:t>
            </a:r>
            <a:endParaRPr lang="cs-CZ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Ředitel školy 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rozhoduje ve všech záležitostech týkajících se poskytování vzdělávání a školských služeb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odpovídá za to, že škola a školské zařízení poskytuje vzdělávání a školské služby v souladu s tímto zákonem a vzdělávacími programy uvedenými v § 3,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odpovídá za odbornou a pedagogickou úroveň vzdělávání a školských služeb,</a:t>
            </a:r>
          </a:p>
          <a:p>
            <a:r>
              <a:rPr lang="cs-CZ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165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Ředitel školy 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stanovuje organizaci a podmínky provozu školy a školského zařízení,</a:t>
            </a:r>
          </a:p>
          <a:p>
            <a:r>
              <a:rPr lang="cs-CZ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168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Školská rada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vyjadřuje se k návrhům školních vzdělávacích programů a k jejich následnému uskutečňování,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podílí se na zpracování koncepčních záměrů rozvoje školy,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podává podněty a oznámení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zřizovateli</a:t>
            </a:r>
          </a:p>
          <a:p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cs-CZ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 Obec</a:t>
            </a:r>
            <a:endParaRPr lang="cs-CZ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Při zajišťování vzdělávání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zejména o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soulad rozvoje vzdělávání a školských služeb se zájmy občanů obce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demografickým vývojem a rozvojem svého území,</a:t>
            </a: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dostupnost vzdělávání a školských služeb podle místních podmínek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178</a:t>
            </a:r>
            <a:endParaRPr lang="cs-CZ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Obec je povinna zajistit podmínky pro plnění povinné školní docházky 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dětí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místem trvalého pobytu na území obce.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TM04033921[[fn=Damašek]]</Template>
  <TotalTime>1230</TotalTime>
  <Words>339</Words>
  <Application>Microsoft Office PowerPoint</Application>
  <PresentationFormat>Širokoúhlá obrazovka</PresentationFormat>
  <Paragraphs>166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Bookman Old Style</vt:lpstr>
      <vt:lpstr>Calibri</vt:lpstr>
      <vt:lpstr>Rockwell</vt:lpstr>
      <vt:lpstr>Times New Roman</vt:lpstr>
      <vt:lpstr>Wingdings</vt:lpstr>
      <vt:lpstr>Damask</vt:lpstr>
      <vt:lpstr>    zabezpečení školního roku 2021/2022                                   kapacita školy       možnosti ŠKOLY PŘI naplňování ŠVP       (Školního vzdělávacího programu)</vt:lpstr>
      <vt:lpstr>Prezentace aplikace PowerPoint</vt:lpstr>
      <vt:lpstr>VÝVOJ (2012-2021) Počtu žáků z obcí Zvole a  Březová - Oleško v ZŠ Vrané nad Vltavou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zabezpečení školního roku 2021/2022    kapacita školy   a možnosti naplňování ŠVP  (Školního vzdělávacího programu)</dc:title>
  <dc:creator>Daniela Porizkova</dc:creator>
  <cp:lastModifiedBy>Daniela Porizkova</cp:lastModifiedBy>
  <cp:revision>82</cp:revision>
  <cp:lastPrinted>2021-03-23T15:15:21Z</cp:lastPrinted>
  <dcterms:created xsi:type="dcterms:W3CDTF">2021-03-19T16:49:23Z</dcterms:created>
  <dcterms:modified xsi:type="dcterms:W3CDTF">2021-04-22T06:58:29Z</dcterms:modified>
</cp:coreProperties>
</file>